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26.png" ContentType="image/png"/>
  <Override PartName="/ppt/media/image19.png" ContentType="image/png"/>
  <Override PartName="/ppt/media/image25.png" ContentType="image/png"/>
  <Override PartName="/ppt/media/image18.png" ContentType="image/png"/>
  <Override PartName="/ppt/media/image24.png" ContentType="image/png"/>
  <Override PartName="/ppt/media/image17.png" ContentType="image/png"/>
  <Override PartName="/ppt/media/image20.png" ContentType="image/png"/>
  <Override PartName="/ppt/media/image13.png" ContentType="image/png"/>
  <Override PartName="/ppt/media/image21.png" ContentType="image/png"/>
  <Override PartName="/ppt/media/image14.png" ContentType="image/png"/>
  <Override PartName="/ppt/media/image37.png" ContentType="image/png"/>
  <Override PartName="/ppt/media/image12.png" ContentType="image/png"/>
  <Override PartName="/ppt/media/image23.png" ContentType="image/png"/>
  <Override PartName="/ppt/media/image16.png" ContentType="image/png"/>
  <Override PartName="/ppt/media/image22.png" ContentType="image/png"/>
  <Override PartName="/ppt/media/image1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03524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58772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8276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03524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58772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ca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82760" y="978480"/>
            <a:ext cx="10634040" cy="10002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ca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ca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03524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7587720" y="330696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8276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03524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7587720" y="4650840"/>
            <a:ext cx="33829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82760" y="978480"/>
            <a:ext cx="10634040" cy="10002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ca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06600" cy="25311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k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o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d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M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a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s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r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s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y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endParaRPr b="0" lang="en-US" sz="6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84560" y="1004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20390A9-5661-4D82-842C-26E76AC26D1B}" type="datetime">
              <a:rPr b="0" lang="en-US" sz="900" spc="-1" strike="noStrike">
                <a:solidFill>
                  <a:srgbClr val="000000"/>
                </a:solidFill>
                <a:latin typeface="Seaford"/>
              </a:rPr>
              <a:t>5/10/21</a:t>
            </a:fld>
            <a:endParaRPr b="0" lang="ca-E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ca-E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570EF6F-CC86-48E9-8B39-A6BBFF1846D4}" type="slidenum">
              <a:rPr b="0" lang="en-US" sz="900" spc="-1" strike="noStrike">
                <a:solidFill>
                  <a:srgbClr val="000000"/>
                </a:solidFill>
                <a:latin typeface="Seaford"/>
              </a:rPr>
              <a:t>&lt;number&gt;</a:t>
            </a:fld>
            <a:endParaRPr b="0" lang="ca-ES" sz="900" spc="-1" strike="noStrike">
              <a:latin typeface="Times New Roman"/>
            </a:endParaRPr>
          </a:p>
        </p:txBody>
      </p:sp>
      <p:sp>
        <p:nvSpPr>
          <p:cNvPr id="6" name="Line 7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li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k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o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di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M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a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st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r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st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yl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endParaRPr b="0" lang="en-US" sz="6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  <a:p>
            <a:pPr marL="91440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aford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Seaford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  <a:p>
            <a:pPr marL="182880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484560" y="1004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528709B-BE37-4223-8819-D8A4DF09AA50}" type="datetime">
              <a:rPr b="0" lang="en-US" sz="900" spc="-1" strike="noStrike">
                <a:solidFill>
                  <a:srgbClr val="000000"/>
                </a:solidFill>
                <a:latin typeface="Seaford"/>
              </a:rPr>
              <a:t>5/10/21</a:t>
            </a:fld>
            <a:endParaRPr b="0" lang="ca-ES" sz="9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ca-ES" sz="2400" spc="-1" strike="noStrike"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E984B5-CE98-4BF7-AE9B-3A552BF737FE}" type="slidenum">
              <a:rPr b="0" lang="en-US" sz="900" spc="-1" strike="noStrike">
                <a:solidFill>
                  <a:srgbClr val="000000"/>
                </a:solidFill>
                <a:latin typeface="Seaford"/>
              </a:rPr>
              <a:t>&lt;number&gt;</a:t>
            </a:fld>
            <a:endParaRPr b="0" lang="ca-E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Shape 2"/>
          <p:cNvSpPr txBox="1"/>
          <p:nvPr/>
        </p:nvSpPr>
        <p:spPr>
          <a:xfrm>
            <a:off x="732600" y="1238040"/>
            <a:ext cx="8545680" cy="2557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n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r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o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d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u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c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o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n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t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o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d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p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l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e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a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r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n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i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n</a:t>
            </a:r>
            <a:r>
              <a:rPr b="0" lang="en-US" sz="6600" spc="-1" strike="noStrike">
                <a:solidFill>
                  <a:srgbClr val="000000"/>
                </a:solidFill>
                <a:latin typeface="Seaford"/>
              </a:rPr>
              <a:t>g</a:t>
            </a:r>
            <a:endParaRPr b="0" lang="en-US" sz="6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9" name="Line 3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480960" y="3929760"/>
            <a:ext cx="11146680" cy="243792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5"/>
          <p:cNvSpPr txBox="1"/>
          <p:nvPr/>
        </p:nvSpPr>
        <p:spPr>
          <a:xfrm>
            <a:off x="3212280" y="4067640"/>
            <a:ext cx="5768640" cy="2162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ca-E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Lai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a 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Do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mi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ng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o </a:t>
            </a:r>
            <a:endParaRPr b="0" lang="ca-E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ca-E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20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</a:rPr>
              <a:t>21</a:t>
            </a:r>
            <a:endParaRPr b="0" lang="ca-ES" sz="2400" spc="-1" strike="noStrike">
              <a:latin typeface="Arial"/>
            </a:endParaRPr>
          </a:p>
        </p:txBody>
      </p:sp>
      <p:sp>
        <p:nvSpPr>
          <p:cNvPr id="92" name="Line 6"/>
          <p:cNvSpPr/>
          <p:nvPr/>
        </p:nvSpPr>
        <p:spPr>
          <a:xfrm>
            <a:off x="482400" y="3933000"/>
            <a:ext cx="11147040" cy="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3" name="Line 7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Playing chess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32" name="Picture 7" descr="A picture containing automaton&#10;&#10;Description automatically generated"/>
          <p:cNvPicPr/>
          <p:nvPr/>
        </p:nvPicPr>
        <p:blipFill>
          <a:blip r:embed="rId1"/>
          <a:stretch/>
        </p:blipFill>
        <p:spPr>
          <a:xfrm>
            <a:off x="2658960" y="1943280"/>
            <a:ext cx="6603120" cy="376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Brief story of deep learning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20000" y="1368000"/>
            <a:ext cx="1680120" cy="14853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718920" y="2952000"/>
            <a:ext cx="1729080" cy="14590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766080" y="4608000"/>
            <a:ext cx="1753920" cy="1586160"/>
          </a:xfrm>
          <a:prstGeom prst="rect">
            <a:avLst/>
          </a:prstGeom>
          <a:ln>
            <a:noFill/>
          </a:ln>
        </p:spPr>
      </p:pic>
      <p:sp>
        <p:nvSpPr>
          <p:cNvPr id="138" name="TextShape 3"/>
          <p:cNvSpPr txBox="1"/>
          <p:nvPr/>
        </p:nvSpPr>
        <p:spPr>
          <a:xfrm>
            <a:off x="2664000" y="230400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In 1943, neurophysiologist </a:t>
            </a:r>
            <a:r>
              <a:rPr b="1" lang="ca-ES" sz="1800" spc="-1" strike="noStrike">
                <a:latin typeface="Arial"/>
              </a:rPr>
              <a:t>Warren McCulloch</a:t>
            </a:r>
            <a:r>
              <a:rPr b="0" lang="ca-ES" sz="1800" spc="-1" strike="noStrike">
                <a:latin typeface="Arial"/>
              </a:rPr>
              <a:t> and mathematician </a:t>
            </a:r>
            <a:r>
              <a:rPr b="1" lang="ca-ES" sz="1800" spc="-1" strike="noStrike">
                <a:latin typeface="Arial"/>
              </a:rPr>
              <a:t>Walter Pitts </a:t>
            </a:r>
            <a:r>
              <a:rPr b="0" lang="ca-ES" sz="1800" spc="-1" strike="noStrike">
                <a:latin typeface="Arial"/>
              </a:rPr>
              <a:t>wrote a paper on how neurons might work. In order to describe how neurons in the brain might work, they modeled a simple neural network using electrical circuits.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2664000" y="4493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In 1957 </a:t>
            </a:r>
            <a:r>
              <a:rPr b="1" lang="ca-ES" sz="1800" spc="-1" strike="noStrike">
                <a:latin typeface="Arial"/>
              </a:rPr>
              <a:t>Frank Rosenblatt</a:t>
            </a:r>
            <a:r>
              <a:rPr b="0" lang="ca-ES" sz="1800" spc="-1" strike="noStrike">
                <a:latin typeface="Arial"/>
              </a:rPr>
              <a:t> attempted to build a kind of</a:t>
            </a:r>
            <a:endParaRPr b="0" lang="ca-ES" sz="1800" spc="-1" strike="noStrike">
              <a:latin typeface="Arial"/>
            </a:endParaRPr>
          </a:p>
          <a:p>
            <a:r>
              <a:rPr b="0" lang="ca-ES" sz="1800" spc="-1" strike="noStrike">
                <a:latin typeface="Arial"/>
              </a:rPr>
              <a:t>mechanical brain called the Perceptron, which was billed as</a:t>
            </a:r>
            <a:endParaRPr b="0" lang="ca-ES" sz="1800" spc="-1" strike="noStrike">
              <a:latin typeface="Arial"/>
            </a:endParaRPr>
          </a:p>
          <a:p>
            <a:r>
              <a:rPr b="0" lang="ca-ES" sz="1800" spc="-1" strike="noStrike">
                <a:latin typeface="Arial"/>
              </a:rPr>
              <a:t>“</a:t>
            </a:r>
            <a:r>
              <a:rPr b="0" lang="ca-ES" sz="1800" spc="-1" strike="noStrike">
                <a:latin typeface="Arial"/>
              </a:rPr>
              <a:t>a machine which senses, recognizes, remembers, and</a:t>
            </a:r>
            <a:endParaRPr b="0" lang="ca-ES" sz="1800" spc="-1" strike="noStrike">
              <a:latin typeface="Arial"/>
            </a:endParaRPr>
          </a:p>
          <a:p>
            <a:r>
              <a:rPr b="0" lang="ca-ES" sz="1800" spc="-1" strike="noStrike">
                <a:latin typeface="Arial"/>
              </a:rPr>
              <a:t>responds like the human mind”.</a:t>
            </a:r>
            <a:endParaRPr b="0" lang="ca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Brief story of deep learning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024000" y="2117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A critical book written in 1969 by </a:t>
            </a:r>
            <a:r>
              <a:rPr b="1" lang="ca-ES" sz="1800" spc="-1" strike="noStrike">
                <a:latin typeface="Arial"/>
              </a:rPr>
              <a:t>Marvin Minsky </a:t>
            </a:r>
            <a:r>
              <a:rPr b="0" lang="ca-ES" sz="1800" spc="-1" strike="noStrike">
                <a:latin typeface="Arial"/>
              </a:rPr>
              <a:t>and his collaborator </a:t>
            </a:r>
            <a:r>
              <a:rPr b="1" lang="ca-ES" sz="1800" spc="-1" strike="noStrike">
                <a:latin typeface="Arial"/>
              </a:rPr>
              <a:t>Seymour Papert</a:t>
            </a:r>
            <a:r>
              <a:rPr b="0" lang="ca-ES" sz="1800" spc="-1" strike="noStrike">
                <a:latin typeface="Arial"/>
              </a:rPr>
              <a:t> (“Perceptrons”) showed that Rosenblatt’s original system was painfully limited, literally blind to some simple logical functions like “exclusive-or”. What had become known as the field of “neural networks” all</a:t>
            </a:r>
            <a:endParaRPr b="0" lang="ca-ES" sz="1800" spc="-1" strike="noStrike">
              <a:latin typeface="Arial"/>
            </a:endParaRPr>
          </a:p>
          <a:p>
            <a:r>
              <a:rPr b="0" lang="ca-ES" sz="1800" spc="-1" strike="noStrike">
                <a:latin typeface="Arial"/>
              </a:rPr>
              <a:t>but disappeared.</a:t>
            </a:r>
            <a:endParaRPr b="0" lang="ca-ES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080000" y="1378080"/>
            <a:ext cx="1395000" cy="17179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100880" y="3168000"/>
            <a:ext cx="1419120" cy="167112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4294440" y="3816000"/>
            <a:ext cx="4705560" cy="239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Brief story of deep learning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2664000" y="230400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In 1986, the problem was how to extend the Widrow-Hoff rule to multiple layers. Three independent groups of researchers, which included</a:t>
            </a:r>
            <a:r>
              <a:rPr b="1" lang="ca-ES" sz="1800" spc="-1" strike="noStrike">
                <a:latin typeface="Arial"/>
              </a:rPr>
              <a:t> David E. Rumelhart, Geoffrey E. Hinton and Ronald J. Williams</a:t>
            </a:r>
            <a:r>
              <a:rPr b="0" lang="ca-ES" sz="1800" spc="-1" strike="noStrike">
                <a:latin typeface="Arial"/>
              </a:rPr>
              <a:t>, came up with similar ideas which are now called backpropagation networks because it distributes pattern recognition errors throughout the network.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2664000" y="4493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From 1986 to mid 90’s new developments arised: </a:t>
            </a:r>
            <a:r>
              <a:rPr b="1" lang="ca-ES" sz="1800" spc="-1" strike="noStrike">
                <a:latin typeface="Arial"/>
              </a:rPr>
              <a:t>convolutional neural networks</a:t>
            </a:r>
            <a:r>
              <a:rPr b="0" lang="ca-ES" sz="1800" spc="-1" strike="noStrike">
                <a:latin typeface="Arial"/>
              </a:rPr>
              <a:t> </a:t>
            </a:r>
            <a:r>
              <a:rPr b="1" lang="ca-ES" sz="1800" spc="-1" strike="noStrike">
                <a:latin typeface="Arial"/>
              </a:rPr>
              <a:t>(Y.LeCun)</a:t>
            </a:r>
            <a:r>
              <a:rPr b="0" lang="ca-ES" sz="1800" spc="-1" strike="noStrike">
                <a:latin typeface="Arial"/>
              </a:rPr>
              <a:t>,</a:t>
            </a:r>
            <a:r>
              <a:rPr b="1" lang="ca-ES" sz="1800" spc="-1" strike="noStrike">
                <a:latin typeface="Arial"/>
              </a:rPr>
              <a:t> unsupervised learning (Y.Bengio), RBM (G.Hinton)</a:t>
            </a:r>
            <a:r>
              <a:rPr b="0" lang="ca-ES" sz="1800" spc="-1" strike="noStrike">
                <a:latin typeface="Arial"/>
              </a:rPr>
              <a:t>, etc. But, by this point </a:t>
            </a:r>
            <a:r>
              <a:rPr b="1" lang="ca-ES" sz="1800" spc="-1" strike="noStrike">
                <a:latin typeface="Arial"/>
              </a:rPr>
              <a:t>new machine learning methods had begun to also emerge</a:t>
            </a:r>
            <a:r>
              <a:rPr b="0" lang="ca-ES" sz="1800" spc="-1" strike="noStrike">
                <a:latin typeface="Arial"/>
              </a:rPr>
              <a:t>, and people were again beginning to be skeptical of neural nets since they seemed so intuition-based and since computers were still barely able to meet their computational needs.</a:t>
            </a:r>
            <a:endParaRPr b="0" lang="ca-ES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82920" y="1471680"/>
            <a:ext cx="1403640" cy="13687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536040" y="3133440"/>
            <a:ext cx="1622520" cy="14540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504000" y="4786560"/>
            <a:ext cx="1728000" cy="14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18360"/>
            <a:ext cx="121989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Brief story of deep learning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32000" y="1471680"/>
            <a:ext cx="10152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Then, what every researcher must dream of actually happened:</a:t>
            </a:r>
            <a:endParaRPr b="0" lang="ca-ES" sz="1800" spc="-1" strike="noStrike">
              <a:latin typeface="Arial"/>
            </a:endParaRPr>
          </a:p>
          <a:p>
            <a:r>
              <a:rPr b="1" lang="ca-ES" sz="1800" spc="-1" strike="noStrike">
                <a:latin typeface="Arial"/>
              </a:rPr>
              <a:t>G.Hinton, S.Osindero, and Y.W.Teh</a:t>
            </a:r>
            <a:r>
              <a:rPr b="0" lang="ca-ES" sz="1800" spc="-1" strike="noStrike">
                <a:latin typeface="Arial"/>
              </a:rPr>
              <a:t> published a paper in 2006 that was seen as a breakthrough, a breakthrough significant enough to rekindle interest in neural nets: A fast learning algorithm for deep belief nets.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158" name="TextShape 4"/>
          <p:cNvSpPr txBox="1"/>
          <p:nvPr/>
        </p:nvSpPr>
        <p:spPr>
          <a:xfrm>
            <a:off x="504000" y="2736000"/>
            <a:ext cx="10080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After that, following Moore’s law, computers got dozens of times faster (GPUs) since the slow days of the 90s, making learning with large datasets and many layers much more tractable.</a:t>
            </a:r>
            <a:endParaRPr b="0" lang="ca-E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808000" y="3384000"/>
            <a:ext cx="7344000" cy="271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728000" y="1475640"/>
            <a:ext cx="8208000" cy="464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304000" y="1971000"/>
            <a:ext cx="7416000" cy="4293000"/>
          </a:xfrm>
          <a:prstGeom prst="rect">
            <a:avLst/>
          </a:prstGeom>
          <a:ln>
            <a:noFill/>
          </a:ln>
        </p:spPr>
      </p:pic>
      <p:sp>
        <p:nvSpPr>
          <p:cNvPr id="166" name="TextShape 3"/>
          <p:cNvSpPr txBox="1"/>
          <p:nvPr/>
        </p:nvSpPr>
        <p:spPr>
          <a:xfrm>
            <a:off x="2664000" y="1584000"/>
            <a:ext cx="70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ca-ES" sz="1800" spc="-1" strike="noStrike">
                <a:latin typeface="Arial"/>
              </a:rPr>
              <a:t>The perceptron: </a:t>
            </a:r>
            <a:r>
              <a:rPr b="0" lang="ca-ES" sz="1800" spc="-1" strike="noStrike">
                <a:latin typeface="Arial"/>
              </a:rPr>
              <a:t>a single artificial unit</a:t>
            </a:r>
            <a:endParaRPr b="0" lang="ca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2664000" y="1584000"/>
            <a:ext cx="70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ca-ES" sz="1800" spc="-1" strike="noStrike">
                <a:latin typeface="Arial"/>
              </a:rPr>
              <a:t>The perceptron: </a:t>
            </a:r>
            <a:r>
              <a:rPr b="0" lang="ca-ES" sz="1800" spc="-1" strike="noStrike">
                <a:latin typeface="Arial"/>
              </a:rPr>
              <a:t>a single artificial unit</a:t>
            </a:r>
            <a:endParaRPr b="0" lang="ca-E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419480" y="1872000"/>
            <a:ext cx="9452520" cy="42516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7128000" y="1980720"/>
            <a:ext cx="2376000" cy="154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82760" y="2063520"/>
            <a:ext cx="10506600" cy="381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What is deep learning?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Examples of deep learning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Brief history of deep learning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Examples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TextShape 3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u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The perceptron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232000" y="1346040"/>
            <a:ext cx="6583320" cy="484596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8640000" y="1335960"/>
            <a:ext cx="1647360" cy="75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Modern neural networks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0" y="1368000"/>
            <a:ext cx="5328000" cy="493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232000" y="1276920"/>
            <a:ext cx="8280000" cy="492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448000" y="1626480"/>
            <a:ext cx="8620560" cy="41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048040" y="1613520"/>
            <a:ext cx="8751960" cy="41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32000" y="1584000"/>
            <a:ext cx="8554680" cy="46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031840" y="1511280"/>
            <a:ext cx="8768160" cy="460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893960" y="1406520"/>
            <a:ext cx="8834040" cy="46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803760" y="2585520"/>
            <a:ext cx="4476240" cy="942480"/>
          </a:xfrm>
          <a:prstGeom prst="rect">
            <a:avLst/>
          </a:prstGeom>
          <a:ln>
            <a:noFill/>
          </a:ln>
        </p:spPr>
      </p:pic>
      <p:sp>
        <p:nvSpPr>
          <p:cNvPr id="200" name="TextShape 3"/>
          <p:cNvSpPr txBox="1"/>
          <p:nvPr/>
        </p:nvSpPr>
        <p:spPr>
          <a:xfrm>
            <a:off x="504000" y="1584000"/>
            <a:ext cx="1108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Consider the following hand-written sequence: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201" name="TextShape 4"/>
          <p:cNvSpPr txBox="1"/>
          <p:nvPr/>
        </p:nvSpPr>
        <p:spPr>
          <a:xfrm>
            <a:off x="504000" y="3861720"/>
            <a:ext cx="1108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latin typeface="Arial"/>
              </a:rPr>
              <a:t>Most people easily recognize the sequence as: 504192. That ease is deceptive.</a:t>
            </a:r>
            <a:endParaRPr b="0" lang="ca-ES" sz="1800" spc="-1" strike="noStrike">
              <a:latin typeface="Arial"/>
            </a:endParaRPr>
          </a:p>
          <a:p>
            <a:endParaRPr b="0" lang="ca-ES" sz="1800" spc="-1" strike="noStrike">
              <a:latin typeface="Arial"/>
            </a:endParaRPr>
          </a:p>
          <a:p>
            <a:r>
              <a:rPr b="0" lang="ca-ES" sz="1800" spc="-1" strike="noStrike">
                <a:latin typeface="Arial"/>
              </a:rPr>
              <a:t>How would you write a computer program to identify these numbers?</a:t>
            </a:r>
            <a:endParaRPr b="0" lang="ca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224000" y="5157720"/>
            <a:ext cx="410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c</a:t>
            </a:r>
            <a:r>
              <a:rPr b="0" lang="ca-ES" sz="1800" spc="-1" strike="noStrike">
                <a:latin typeface="Arial"/>
              </a:rPr>
              <a:t>h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l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y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r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x</a:t>
            </a:r>
            <a:r>
              <a:rPr b="0" lang="ca-ES" sz="1800" spc="-1" strike="noStrike">
                <a:latin typeface="Arial"/>
              </a:rPr>
              <a:t>t</a:t>
            </a:r>
            <a:r>
              <a:rPr b="0" lang="ca-ES" sz="1800" spc="-1" strike="noStrike">
                <a:latin typeface="Arial"/>
              </a:rPr>
              <a:t>r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c</a:t>
            </a:r>
            <a:r>
              <a:rPr b="0" lang="ca-ES" sz="1800" spc="-1" strike="noStrike">
                <a:latin typeface="Arial"/>
              </a:rPr>
              <a:t>t</a:t>
            </a:r>
            <a:r>
              <a:rPr b="0" lang="ca-ES" sz="1800" spc="-1" strike="noStrike">
                <a:latin typeface="Arial"/>
              </a:rPr>
              <a:t>s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f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t</a:t>
            </a:r>
            <a:r>
              <a:rPr b="0" lang="ca-ES" sz="1800" spc="-1" strike="noStrike">
                <a:latin typeface="Arial"/>
              </a:rPr>
              <a:t>u</a:t>
            </a:r>
            <a:r>
              <a:rPr b="0" lang="ca-ES" sz="1800" spc="-1" strike="noStrike">
                <a:latin typeface="Arial"/>
              </a:rPr>
              <a:t>r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(</a:t>
            </a:r>
            <a:r>
              <a:rPr b="0" lang="ca-ES" sz="1800" spc="-1" strike="noStrike">
                <a:latin typeface="Arial"/>
              </a:rPr>
              <a:t>p</a:t>
            </a:r>
            <a:r>
              <a:rPr b="0" lang="ca-ES" sz="1800" spc="-1" strike="noStrike">
                <a:latin typeface="Arial"/>
              </a:rPr>
              <a:t>r</a:t>
            </a:r>
            <a:r>
              <a:rPr b="0" lang="ca-ES" sz="1800" spc="-1" strike="noStrike">
                <a:latin typeface="Arial"/>
              </a:rPr>
              <a:t>o</a:t>
            </a:r>
            <a:r>
              <a:rPr b="0" lang="ca-ES" sz="1800" spc="-1" strike="noStrike">
                <a:latin typeface="Arial"/>
              </a:rPr>
              <a:t>p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r</a:t>
            </a:r>
            <a:r>
              <a:rPr b="0" lang="ca-ES" sz="1800" spc="-1" strike="noStrike">
                <a:latin typeface="Arial"/>
              </a:rPr>
              <a:t>t</a:t>
            </a:r>
            <a:r>
              <a:rPr b="0" lang="ca-ES" sz="1800" spc="-1" strike="noStrike">
                <a:latin typeface="Arial"/>
              </a:rPr>
              <a:t>y</a:t>
            </a:r>
            <a:r>
              <a:rPr b="0" lang="ca-ES" sz="1800" spc="-1" strike="noStrike">
                <a:latin typeface="Arial"/>
              </a:rPr>
              <a:t>)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o</a:t>
            </a:r>
            <a:r>
              <a:rPr b="0" lang="ca-ES" sz="1800" spc="-1" strike="noStrike">
                <a:latin typeface="Arial"/>
              </a:rPr>
              <a:t>f </a:t>
            </a:r>
            <a:r>
              <a:rPr b="0" lang="ca-ES" sz="1800" spc="-1" strike="noStrike">
                <a:latin typeface="Arial"/>
              </a:rPr>
              <a:t>t</a:t>
            </a:r>
            <a:r>
              <a:rPr b="0" lang="ca-ES" sz="1800" spc="-1" strike="noStrike">
                <a:latin typeface="Arial"/>
              </a:rPr>
              <a:t>h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 </a:t>
            </a:r>
            <a:r>
              <a:rPr b="0" lang="ca-ES" sz="1800" spc="-1" strike="noStrike">
                <a:latin typeface="Arial"/>
              </a:rPr>
              <a:t>i</a:t>
            </a:r>
            <a:r>
              <a:rPr b="0" lang="ca-ES" sz="1800" spc="-1" strike="noStrike">
                <a:latin typeface="Arial"/>
              </a:rPr>
              <a:t>m</a:t>
            </a:r>
            <a:r>
              <a:rPr b="0" lang="ca-ES" sz="1800" spc="-1" strike="noStrike">
                <a:latin typeface="Arial"/>
              </a:rPr>
              <a:t>a</a:t>
            </a:r>
            <a:r>
              <a:rPr b="0" lang="ca-ES" sz="1800" spc="-1" strike="noStrike">
                <a:latin typeface="Arial"/>
              </a:rPr>
              <a:t>g</a:t>
            </a:r>
            <a:r>
              <a:rPr b="0" lang="ca-ES" sz="1800" spc="-1" strike="noStrike">
                <a:latin typeface="Arial"/>
              </a:rPr>
              <a:t>e</a:t>
            </a:r>
            <a:r>
              <a:rPr b="0" lang="ca-ES" sz="1800" spc="-1" strike="noStrike">
                <a:latin typeface="Arial"/>
              </a:rPr>
              <a:t> </a:t>
            </a:r>
            <a:endParaRPr b="0" lang="ca-ES" sz="1800" spc="-1" strike="noStrike">
              <a:latin typeface="Arial"/>
            </a:endParaRPr>
          </a:p>
        </p:txBody>
      </p:sp>
      <p:grpSp>
        <p:nvGrpSpPr>
          <p:cNvPr id="205" name="Group 4"/>
          <p:cNvGrpSpPr/>
          <p:nvPr/>
        </p:nvGrpSpPr>
        <p:grpSpPr>
          <a:xfrm>
            <a:off x="564120" y="1701720"/>
            <a:ext cx="5051880" cy="3338280"/>
            <a:chOff x="564120" y="1701720"/>
            <a:chExt cx="5051880" cy="3338280"/>
          </a:xfrm>
        </p:grpSpPr>
        <p:grpSp>
          <p:nvGrpSpPr>
            <p:cNvPr id="206" name="Group 5"/>
            <p:cNvGrpSpPr/>
            <p:nvPr/>
          </p:nvGrpSpPr>
          <p:grpSpPr>
            <a:xfrm>
              <a:off x="564120" y="2160000"/>
              <a:ext cx="4691880" cy="2880000"/>
              <a:chOff x="564120" y="2160000"/>
              <a:chExt cx="4691880" cy="2880000"/>
            </a:xfrm>
          </p:grpSpPr>
          <p:pic>
            <p:nvPicPr>
              <p:cNvPr id="207" name="" descr=""/>
              <p:cNvPicPr/>
              <p:nvPr/>
            </p:nvPicPr>
            <p:blipFill>
              <a:blip r:embed="rId1"/>
              <a:srcRect l="0" t="0" r="80418" b="0"/>
              <a:stretch/>
            </p:blipFill>
            <p:spPr>
              <a:xfrm>
                <a:off x="564120" y="2945520"/>
                <a:ext cx="875880" cy="9424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8" name="CustomShape 6"/>
              <p:cNvSpPr/>
              <p:nvPr/>
            </p:nvSpPr>
            <p:spPr>
              <a:xfrm>
                <a:off x="2088000" y="2448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CustomShape 7"/>
              <p:cNvSpPr/>
              <p:nvPr/>
            </p:nvSpPr>
            <p:spPr>
              <a:xfrm>
                <a:off x="2088000" y="4176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CustomShape 8"/>
              <p:cNvSpPr/>
              <p:nvPr/>
            </p:nvSpPr>
            <p:spPr>
              <a:xfrm>
                <a:off x="2088000" y="3528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CustomShape 9"/>
              <p:cNvSpPr/>
              <p:nvPr/>
            </p:nvSpPr>
            <p:spPr>
              <a:xfrm>
                <a:off x="2088000" y="2952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10"/>
              <p:cNvSpPr/>
              <p:nvPr/>
            </p:nvSpPr>
            <p:spPr>
              <a:xfrm>
                <a:off x="3024000" y="2736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CustomShape 11"/>
              <p:cNvSpPr/>
              <p:nvPr/>
            </p:nvSpPr>
            <p:spPr>
              <a:xfrm>
                <a:off x="3024000" y="3384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12"/>
              <p:cNvSpPr/>
              <p:nvPr/>
            </p:nvSpPr>
            <p:spPr>
              <a:xfrm>
                <a:off x="3024000" y="4032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13"/>
              <p:cNvSpPr/>
              <p:nvPr/>
            </p:nvSpPr>
            <p:spPr>
              <a:xfrm>
                <a:off x="3024000" y="4680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14"/>
              <p:cNvSpPr/>
              <p:nvPr/>
            </p:nvSpPr>
            <p:spPr>
              <a:xfrm>
                <a:off x="3024000" y="2160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15"/>
              <p:cNvSpPr/>
              <p:nvPr/>
            </p:nvSpPr>
            <p:spPr>
              <a:xfrm>
                <a:off x="3816000" y="2664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CustomShape 16"/>
              <p:cNvSpPr/>
              <p:nvPr/>
            </p:nvSpPr>
            <p:spPr>
              <a:xfrm>
                <a:off x="3816000" y="3240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17"/>
              <p:cNvSpPr/>
              <p:nvPr/>
            </p:nvSpPr>
            <p:spPr>
              <a:xfrm>
                <a:off x="3816000" y="3888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TextShape 18"/>
              <p:cNvSpPr txBox="1"/>
              <p:nvPr/>
            </p:nvSpPr>
            <p:spPr>
              <a:xfrm>
                <a:off x="4752000" y="3312000"/>
                <a:ext cx="504000" cy="459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rIns="90000" tIns="45000" bIns="45000">
                <a:noAutofit/>
              </a:bodyPr>
              <a:p>
                <a:r>
                  <a:rPr b="0" lang="ca-ES" sz="2600" spc="-1" strike="noStrike">
                    <a:latin typeface="Arial"/>
                  </a:rPr>
                  <a:t>5</a:t>
                </a:r>
                <a:endParaRPr b="0" lang="ca-ES" sz="2600" spc="-1" strike="noStrike">
                  <a:latin typeface="Arial"/>
                </a:endParaRPr>
              </a:p>
            </p:txBody>
          </p:sp>
          <p:sp>
            <p:nvSpPr>
              <p:cNvPr id="221" name="Line 19"/>
              <p:cNvSpPr/>
              <p:nvPr/>
            </p:nvSpPr>
            <p:spPr>
              <a:xfrm flipV="1">
                <a:off x="1440000" y="2664000"/>
                <a:ext cx="648000" cy="576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Line 20"/>
              <p:cNvSpPr/>
              <p:nvPr/>
            </p:nvSpPr>
            <p:spPr>
              <a:xfrm flipV="1">
                <a:off x="2448000" y="2376000"/>
                <a:ext cx="576000" cy="216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Line 21"/>
              <p:cNvSpPr/>
              <p:nvPr/>
            </p:nvSpPr>
            <p:spPr>
              <a:xfrm>
                <a:off x="1440000" y="3528000"/>
                <a:ext cx="648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Line 22"/>
              <p:cNvSpPr/>
              <p:nvPr/>
            </p:nvSpPr>
            <p:spPr>
              <a:xfrm>
                <a:off x="1440000" y="3672000"/>
                <a:ext cx="6480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Line 23"/>
              <p:cNvSpPr/>
              <p:nvPr/>
            </p:nvSpPr>
            <p:spPr>
              <a:xfrm flipV="1">
                <a:off x="1440000" y="3228120"/>
                <a:ext cx="648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Line 24"/>
              <p:cNvSpPr/>
              <p:nvPr/>
            </p:nvSpPr>
            <p:spPr>
              <a:xfrm flipV="1">
                <a:off x="2448000" y="2952000"/>
                <a:ext cx="576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Line 25"/>
              <p:cNvSpPr/>
              <p:nvPr/>
            </p:nvSpPr>
            <p:spPr>
              <a:xfrm flipV="1">
                <a:off x="2448000" y="3600000"/>
                <a:ext cx="576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Line 26"/>
              <p:cNvSpPr/>
              <p:nvPr/>
            </p:nvSpPr>
            <p:spPr>
              <a:xfrm flipV="1">
                <a:off x="2448000" y="4176000"/>
                <a:ext cx="648000" cy="216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Line 27"/>
              <p:cNvSpPr/>
              <p:nvPr/>
            </p:nvSpPr>
            <p:spPr>
              <a:xfrm>
                <a:off x="2448000" y="4392000"/>
                <a:ext cx="576000" cy="43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Line 28"/>
              <p:cNvSpPr/>
              <p:nvPr/>
            </p:nvSpPr>
            <p:spPr>
              <a:xfrm flipV="1">
                <a:off x="2448000" y="3672000"/>
                <a:ext cx="576000" cy="720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Line 29"/>
              <p:cNvSpPr/>
              <p:nvPr/>
            </p:nvSpPr>
            <p:spPr>
              <a:xfrm flipV="1">
                <a:off x="2448000" y="3024000"/>
                <a:ext cx="576000" cy="13683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Line 30"/>
              <p:cNvSpPr/>
              <p:nvPr/>
            </p:nvSpPr>
            <p:spPr>
              <a:xfrm flipV="1">
                <a:off x="2448000" y="2448000"/>
                <a:ext cx="576000" cy="19443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Line 31"/>
              <p:cNvSpPr/>
              <p:nvPr/>
            </p:nvSpPr>
            <p:spPr>
              <a:xfrm>
                <a:off x="2448000" y="2592360"/>
                <a:ext cx="576000" cy="2876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Line 32"/>
              <p:cNvSpPr/>
              <p:nvPr/>
            </p:nvSpPr>
            <p:spPr>
              <a:xfrm>
                <a:off x="2448000" y="2592360"/>
                <a:ext cx="576000" cy="8636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Line 33"/>
              <p:cNvSpPr/>
              <p:nvPr/>
            </p:nvSpPr>
            <p:spPr>
              <a:xfrm>
                <a:off x="2448000" y="2592360"/>
                <a:ext cx="648000" cy="15116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Line 34"/>
              <p:cNvSpPr/>
              <p:nvPr/>
            </p:nvSpPr>
            <p:spPr>
              <a:xfrm>
                <a:off x="2448000" y="2592360"/>
                <a:ext cx="576000" cy="21596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Line 35"/>
              <p:cNvSpPr/>
              <p:nvPr/>
            </p:nvSpPr>
            <p:spPr>
              <a:xfrm flipV="1">
                <a:off x="2448000" y="2376000"/>
                <a:ext cx="576000" cy="71568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Line 36"/>
              <p:cNvSpPr/>
              <p:nvPr/>
            </p:nvSpPr>
            <p:spPr>
              <a:xfrm>
                <a:off x="2448000" y="3092040"/>
                <a:ext cx="576000" cy="4359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Line 37"/>
              <p:cNvSpPr/>
              <p:nvPr/>
            </p:nvSpPr>
            <p:spPr>
              <a:xfrm>
                <a:off x="2448000" y="3092040"/>
                <a:ext cx="648000" cy="10839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Line 38"/>
              <p:cNvSpPr/>
              <p:nvPr/>
            </p:nvSpPr>
            <p:spPr>
              <a:xfrm>
                <a:off x="2448000" y="3092040"/>
                <a:ext cx="648000" cy="15879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Line 39"/>
              <p:cNvSpPr/>
              <p:nvPr/>
            </p:nvSpPr>
            <p:spPr>
              <a:xfrm flipV="1">
                <a:off x="2448000" y="2520000"/>
                <a:ext cx="648000" cy="11408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Line 40"/>
              <p:cNvSpPr/>
              <p:nvPr/>
            </p:nvSpPr>
            <p:spPr>
              <a:xfrm flipV="1">
                <a:off x="2448000" y="3024000"/>
                <a:ext cx="576000" cy="6372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Line 41"/>
              <p:cNvSpPr/>
              <p:nvPr/>
            </p:nvSpPr>
            <p:spPr>
              <a:xfrm>
                <a:off x="2448000" y="3661560"/>
                <a:ext cx="576000" cy="5144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Line 42"/>
              <p:cNvSpPr/>
              <p:nvPr/>
            </p:nvSpPr>
            <p:spPr>
              <a:xfrm>
                <a:off x="2448000" y="3661560"/>
                <a:ext cx="576000" cy="10904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Line 43"/>
              <p:cNvSpPr/>
              <p:nvPr/>
            </p:nvSpPr>
            <p:spPr>
              <a:xfrm>
                <a:off x="3384000" y="2376000"/>
                <a:ext cx="432000" cy="43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Line 44"/>
              <p:cNvSpPr/>
              <p:nvPr/>
            </p:nvSpPr>
            <p:spPr>
              <a:xfrm>
                <a:off x="3384000" y="2376000"/>
                <a:ext cx="504000" cy="936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Line 45"/>
              <p:cNvSpPr/>
              <p:nvPr/>
            </p:nvSpPr>
            <p:spPr>
              <a:xfrm>
                <a:off x="3384000" y="2376000"/>
                <a:ext cx="504000" cy="1584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Line 46"/>
              <p:cNvSpPr/>
              <p:nvPr/>
            </p:nvSpPr>
            <p:spPr>
              <a:xfrm flipV="1">
                <a:off x="3384000" y="2808000"/>
                <a:ext cx="432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Line 47"/>
              <p:cNvSpPr/>
              <p:nvPr/>
            </p:nvSpPr>
            <p:spPr>
              <a:xfrm>
                <a:off x="3384000" y="2952000"/>
                <a:ext cx="504000" cy="360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Line 48"/>
              <p:cNvSpPr/>
              <p:nvPr/>
            </p:nvSpPr>
            <p:spPr>
              <a:xfrm>
                <a:off x="3384000" y="2952000"/>
                <a:ext cx="504000" cy="1008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" name="Line 49"/>
              <p:cNvSpPr/>
              <p:nvPr/>
            </p:nvSpPr>
            <p:spPr>
              <a:xfrm flipV="1">
                <a:off x="3384000" y="2880000"/>
                <a:ext cx="4320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Line 50"/>
              <p:cNvSpPr/>
              <p:nvPr/>
            </p:nvSpPr>
            <p:spPr>
              <a:xfrm flipV="1">
                <a:off x="3384000" y="3312000"/>
                <a:ext cx="504000" cy="21636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Line 51"/>
              <p:cNvSpPr/>
              <p:nvPr/>
            </p:nvSpPr>
            <p:spPr>
              <a:xfrm>
                <a:off x="3384000" y="3528720"/>
                <a:ext cx="504000" cy="43128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Line 52"/>
              <p:cNvSpPr/>
              <p:nvPr/>
            </p:nvSpPr>
            <p:spPr>
              <a:xfrm flipV="1">
                <a:off x="3384000" y="2952000"/>
                <a:ext cx="504000" cy="122472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Line 53"/>
              <p:cNvSpPr/>
              <p:nvPr/>
            </p:nvSpPr>
            <p:spPr>
              <a:xfrm flipV="1">
                <a:off x="3384000" y="3528000"/>
                <a:ext cx="432000" cy="64908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Line 54"/>
              <p:cNvSpPr/>
              <p:nvPr/>
            </p:nvSpPr>
            <p:spPr>
              <a:xfrm flipV="1">
                <a:off x="3384000" y="4032000"/>
                <a:ext cx="432000" cy="1454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Line 55"/>
              <p:cNvSpPr/>
              <p:nvPr/>
            </p:nvSpPr>
            <p:spPr>
              <a:xfrm flipV="1">
                <a:off x="3384000" y="2952000"/>
                <a:ext cx="432000" cy="18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Line 56"/>
              <p:cNvSpPr/>
              <p:nvPr/>
            </p:nvSpPr>
            <p:spPr>
              <a:xfrm flipV="1">
                <a:off x="3389400" y="3528720"/>
                <a:ext cx="498600" cy="129564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Line 57"/>
              <p:cNvSpPr/>
              <p:nvPr/>
            </p:nvSpPr>
            <p:spPr>
              <a:xfrm flipV="1">
                <a:off x="3389400" y="4176720"/>
                <a:ext cx="4986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Line 58"/>
              <p:cNvSpPr/>
              <p:nvPr/>
            </p:nvSpPr>
            <p:spPr>
              <a:xfrm>
                <a:off x="4176000" y="2880000"/>
                <a:ext cx="648000" cy="576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Line 59"/>
              <p:cNvSpPr/>
              <p:nvPr/>
            </p:nvSpPr>
            <p:spPr>
              <a:xfrm>
                <a:off x="4176000" y="3420000"/>
                <a:ext cx="648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Line 60"/>
              <p:cNvSpPr/>
              <p:nvPr/>
            </p:nvSpPr>
            <p:spPr>
              <a:xfrm flipV="1">
                <a:off x="4176000" y="3528000"/>
                <a:ext cx="648000" cy="504000"/>
              </a:xfrm>
              <a:prstGeom prst="line">
                <a:avLst/>
              </a:prstGeom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3" name="TextShape 61"/>
            <p:cNvSpPr txBox="1"/>
            <p:nvPr/>
          </p:nvSpPr>
          <p:spPr>
            <a:xfrm>
              <a:off x="720000" y="2592000"/>
              <a:ext cx="9360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Input</a:t>
              </a:r>
              <a:endParaRPr b="0" lang="ca-ES" sz="1800" spc="-1" strike="noStrike">
                <a:solidFill>
                  <a:srgbClr val="003fe2"/>
                </a:solidFill>
                <a:latin typeface="Arial"/>
              </a:endParaRPr>
            </a:p>
          </p:txBody>
        </p:sp>
        <p:sp>
          <p:nvSpPr>
            <p:cNvPr id="264" name="TextShape 62"/>
            <p:cNvSpPr txBox="1"/>
            <p:nvPr/>
          </p:nvSpPr>
          <p:spPr>
            <a:xfrm>
              <a:off x="1800000" y="194400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Layer 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1</a:t>
              </a:r>
              <a:endParaRPr b="0" lang="ca-ES" sz="1800" spc="-1" strike="noStrike">
                <a:solidFill>
                  <a:srgbClr val="003fe2"/>
                </a:solidFill>
                <a:latin typeface="Arial"/>
              </a:endParaRPr>
            </a:p>
          </p:txBody>
        </p:sp>
        <p:sp>
          <p:nvSpPr>
            <p:cNvPr id="265" name="TextShape 63"/>
            <p:cNvSpPr txBox="1"/>
            <p:nvPr/>
          </p:nvSpPr>
          <p:spPr>
            <a:xfrm>
              <a:off x="2736000" y="170172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Layer 2</a:t>
              </a:r>
              <a:endParaRPr b="0" lang="ca-ES" sz="1800" spc="-1" strike="noStrike">
                <a:solidFill>
                  <a:srgbClr val="003fe2"/>
                </a:solidFill>
                <a:latin typeface="Arial"/>
              </a:endParaRPr>
            </a:p>
          </p:txBody>
        </p:sp>
        <p:sp>
          <p:nvSpPr>
            <p:cNvPr id="266" name="TextShape 64"/>
            <p:cNvSpPr txBox="1"/>
            <p:nvPr/>
          </p:nvSpPr>
          <p:spPr>
            <a:xfrm>
              <a:off x="3600000" y="216000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L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a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y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e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r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 </a:t>
              </a:r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3</a:t>
              </a:r>
              <a:endParaRPr b="0" lang="ca-ES" sz="1800" spc="-1" strike="noStrike">
                <a:solidFill>
                  <a:srgbClr val="003fe2"/>
                </a:solidFill>
                <a:latin typeface="Arial"/>
              </a:endParaRPr>
            </a:p>
          </p:txBody>
        </p:sp>
        <p:sp>
          <p:nvSpPr>
            <p:cNvPr id="267" name="TextShape 65"/>
            <p:cNvSpPr txBox="1"/>
            <p:nvPr/>
          </p:nvSpPr>
          <p:spPr>
            <a:xfrm>
              <a:off x="4536000" y="292572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ca-ES" sz="1800" spc="-1" strike="noStrike">
                  <a:solidFill>
                    <a:srgbClr val="003fe2"/>
                  </a:solidFill>
                  <a:latin typeface="Arial"/>
                </a:rPr>
                <a:t>Output</a:t>
              </a:r>
              <a:endParaRPr b="0" lang="ca-ES" sz="1800" spc="-1" strike="noStrike">
                <a:solidFill>
                  <a:srgbClr val="003fe2"/>
                </a:solidFill>
                <a:latin typeface="Arial"/>
              </a:endParaRPr>
            </a:p>
          </p:txBody>
        </p:sp>
      </p:grp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6048000" y="1728000"/>
            <a:ext cx="5685120" cy="3402000"/>
          </a:xfrm>
          <a:prstGeom prst="rect">
            <a:avLst/>
          </a:prstGeom>
          <a:ln>
            <a:noFill/>
          </a:ln>
        </p:spPr>
      </p:pic>
      <p:sp>
        <p:nvSpPr>
          <p:cNvPr id="269" name="TextShape 66"/>
          <p:cNvSpPr txBox="1"/>
          <p:nvPr/>
        </p:nvSpPr>
        <p:spPr>
          <a:xfrm>
            <a:off x="6624000" y="5229720"/>
            <a:ext cx="410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ca-ES" sz="1800" spc="-1" strike="noStrike">
                <a:latin typeface="Arial"/>
              </a:rPr>
              <a:t>What features do you expect the neural network to learn? 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270" name="TextShape 67"/>
          <p:cNvSpPr txBox="1"/>
          <p:nvPr/>
        </p:nvSpPr>
        <p:spPr>
          <a:xfrm>
            <a:off x="1584000" y="2880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12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1" name="TextShape 68"/>
          <p:cNvSpPr txBox="1"/>
          <p:nvPr/>
        </p:nvSpPr>
        <p:spPr>
          <a:xfrm>
            <a:off x="1440000" y="2592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11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2" name="TextShape 69"/>
          <p:cNvSpPr txBox="1"/>
          <p:nvPr/>
        </p:nvSpPr>
        <p:spPr>
          <a:xfrm>
            <a:off x="1584000" y="330012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1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3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3" name="TextShape 70"/>
          <p:cNvSpPr txBox="1"/>
          <p:nvPr/>
        </p:nvSpPr>
        <p:spPr>
          <a:xfrm>
            <a:off x="1584000" y="3744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14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4" name="TextShape 71"/>
          <p:cNvSpPr txBox="1"/>
          <p:nvPr/>
        </p:nvSpPr>
        <p:spPr>
          <a:xfrm>
            <a:off x="2376000" y="2160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21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5" name="TextShape 72"/>
          <p:cNvSpPr txBox="1"/>
          <p:nvPr/>
        </p:nvSpPr>
        <p:spPr>
          <a:xfrm>
            <a:off x="3384000" y="2304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3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1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6" name="TextShape 73"/>
          <p:cNvSpPr txBox="1"/>
          <p:nvPr/>
        </p:nvSpPr>
        <p:spPr>
          <a:xfrm>
            <a:off x="2453400" y="4248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25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7" name="TextShape 74"/>
          <p:cNvSpPr txBox="1"/>
          <p:nvPr/>
        </p:nvSpPr>
        <p:spPr>
          <a:xfrm>
            <a:off x="4104000" y="2592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41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8" name="TextShape 75"/>
          <p:cNvSpPr txBox="1"/>
          <p:nvPr/>
        </p:nvSpPr>
        <p:spPr>
          <a:xfrm>
            <a:off x="4032000" y="3096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42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9" name="TextShape 76"/>
          <p:cNvSpPr txBox="1"/>
          <p:nvPr/>
        </p:nvSpPr>
        <p:spPr>
          <a:xfrm>
            <a:off x="3960000" y="3528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43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80" name="TextShape 77"/>
          <p:cNvSpPr txBox="1"/>
          <p:nvPr/>
        </p:nvSpPr>
        <p:spPr>
          <a:xfrm>
            <a:off x="2556000" y="2680560"/>
            <a:ext cx="936000" cy="127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81" name="TextShape 78"/>
          <p:cNvSpPr txBox="1"/>
          <p:nvPr/>
        </p:nvSpPr>
        <p:spPr>
          <a:xfrm>
            <a:off x="3456000" y="4536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1800" spc="-1" strike="noStrike">
                <a:solidFill>
                  <a:srgbClr val="d62e4e"/>
                </a:solidFill>
                <a:latin typeface="Arial"/>
              </a:rPr>
              <a:t>w</a:t>
            </a:r>
            <a:r>
              <a:rPr b="0" lang="ca-ES" sz="1800" spc="-1" strike="noStrike" baseline="-33000">
                <a:solidFill>
                  <a:srgbClr val="d62e4e"/>
                </a:solidFill>
                <a:latin typeface="Arial"/>
              </a:rPr>
              <a:t>33</a:t>
            </a:r>
            <a:endParaRPr b="0" lang="ca-ES" sz="1800" spc="-1" strike="noStrike">
              <a:solidFill>
                <a:srgbClr val="d62e4e"/>
              </a:solidFill>
              <a:latin typeface="Arial"/>
            </a:endParaRPr>
          </a:p>
        </p:txBody>
      </p:sp>
      <p:sp>
        <p:nvSpPr>
          <p:cNvPr id="282" name="TextShape 79"/>
          <p:cNvSpPr txBox="1"/>
          <p:nvPr/>
        </p:nvSpPr>
        <p:spPr>
          <a:xfrm>
            <a:off x="3492000" y="2608560"/>
            <a:ext cx="936000" cy="127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  <a:p>
            <a:r>
              <a:rPr b="0" lang="ca-ES" sz="2800" spc="-1" strike="noStrike">
                <a:solidFill>
                  <a:srgbClr val="d62e4e"/>
                </a:solidFill>
                <a:latin typeface="Arial"/>
              </a:rPr>
              <a:t>.</a:t>
            </a:r>
            <a:endParaRPr b="0" lang="ca-ES" sz="2800" spc="-1" strike="noStrike">
              <a:solidFill>
                <a:srgbClr val="d62e4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85280" y="1949760"/>
            <a:ext cx="11169000" cy="420840"/>
          </a:xfrm>
          <a:prstGeom prst="flowChartAlternateProcess">
            <a:avLst/>
          </a:prstGeom>
          <a:solidFill>
            <a:srgbClr val="00bac8">
              <a:alpha val="73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Seaford"/>
              </a:rPr>
              <a:t>Neural networks</a:t>
            </a:r>
            <a:endParaRPr b="0" lang="ca-ES" sz="1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85280" y="2370600"/>
            <a:ext cx="11169000" cy="653400"/>
          </a:xfrm>
          <a:prstGeom prst="flowChartAlternateProcess">
            <a:avLst/>
          </a:prstGeom>
          <a:solidFill>
            <a:srgbClr val="00bac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  <a:ea typeface="Seaford"/>
              </a:rPr>
              <a:t>Neural Networks (NN) is a beautiful biologically inspired programming paradigm which </a:t>
            </a:r>
            <a:r>
              <a:rPr b="0" lang="en-US" sz="1800" spc="-1" strike="noStrike">
                <a:solidFill>
                  <a:srgbClr val="000000"/>
                </a:solidFill>
                <a:latin typeface="Seaford"/>
                <a:ea typeface="Seaford"/>
              </a:rPr>
              <a:t>enables a computer to learn from observational data.</a:t>
            </a:r>
            <a:endParaRPr b="0" lang="ca-ES" sz="1800" spc="-1" strike="noStrike">
              <a:latin typeface="Arial"/>
            </a:endParaRPr>
          </a:p>
        </p:txBody>
      </p:sp>
      <p:grpSp>
        <p:nvGrpSpPr>
          <p:cNvPr id="99" name="Group 3"/>
          <p:cNvGrpSpPr/>
          <p:nvPr/>
        </p:nvGrpSpPr>
        <p:grpSpPr>
          <a:xfrm>
            <a:off x="485280" y="3527280"/>
            <a:ext cx="11169000" cy="1008720"/>
            <a:chOff x="485280" y="3527280"/>
            <a:chExt cx="11169000" cy="1008720"/>
          </a:xfrm>
        </p:grpSpPr>
        <p:sp>
          <p:nvSpPr>
            <p:cNvPr id="100" name="CustomShape 4"/>
            <p:cNvSpPr/>
            <p:nvPr/>
          </p:nvSpPr>
          <p:spPr>
            <a:xfrm>
              <a:off x="485280" y="3527280"/>
              <a:ext cx="11169000" cy="420840"/>
            </a:xfrm>
            <a:prstGeom prst="flowChartAlternateProcess">
              <a:avLst/>
            </a:prstGeom>
            <a:solidFill>
              <a:srgbClr val="00bac8">
                <a:alpha val="73000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Seaford"/>
                </a:rPr>
                <a:t>Deep learning</a:t>
              </a:r>
              <a:endParaRPr b="0" lang="ca-ES" sz="1800" spc="-1" strike="noStrike">
                <a:latin typeface="Arial"/>
              </a:endParaRPr>
            </a:p>
          </p:txBody>
        </p:sp>
        <p:sp>
          <p:nvSpPr>
            <p:cNvPr id="101" name="CustomShape 5"/>
            <p:cNvSpPr/>
            <p:nvPr/>
          </p:nvSpPr>
          <p:spPr>
            <a:xfrm>
              <a:off x="485280" y="3948480"/>
              <a:ext cx="11169000" cy="587520"/>
            </a:xfrm>
            <a:prstGeom prst="flowChartAlternateProcess">
              <a:avLst/>
            </a:prstGeom>
            <a:solidFill>
              <a:srgbClr val="00bac8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Seaford"/>
                  <a:ea typeface="Seaford"/>
                </a:rPr>
                <a:t>Deep Learning (DL) is a powerful set of techniques for learning in neural networks.</a:t>
              </a:r>
              <a:endParaRPr b="0" lang="ca-ES" sz="1800" spc="-1" strike="noStrike">
                <a:latin typeface="Arial"/>
              </a:endParaRPr>
            </a:p>
          </p:txBody>
        </p:sp>
      </p:grpSp>
      <p:sp>
        <p:nvSpPr>
          <p:cNvPr id="102" name="CustomShape 6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TextShape 7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W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ha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t is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ep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lea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rni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ng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?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495000" y="5256000"/>
            <a:ext cx="11169000" cy="653400"/>
          </a:xfrm>
          <a:prstGeom prst="flowChartAlternateProcess">
            <a:avLst/>
          </a:prstGeom>
          <a:solidFill>
            <a:srgbClr val="00bac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  <a:ea typeface="Seaford"/>
              </a:rPr>
              <a:t>NN and DL currently provide the best solutions to many problems in image recognition, speech</a:t>
            </a:r>
            <a:endParaRPr b="0" lang="ca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eaford"/>
                <a:ea typeface="Seaford"/>
              </a:rPr>
              <a:t>recognition, and natural language processing.</a:t>
            </a:r>
            <a:endParaRPr b="0" lang="ca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2016000" y="1276920"/>
            <a:ext cx="8320680" cy="506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2016000" y="1274040"/>
            <a:ext cx="8352000" cy="498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Playing with neural networks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600000" y="3169800"/>
            <a:ext cx="9000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ca-ES" sz="2400" spc="-1" strike="noStrike">
                <a:latin typeface="Arial"/>
              </a:rPr>
              <a:t>http://playground.tensorflow.org</a:t>
            </a:r>
            <a:endParaRPr b="0" lang="ca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076840" y="562284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object classification, detection and segmentation.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TextShape 3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p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g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v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y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w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152000" y="1471680"/>
            <a:ext cx="9820080" cy="41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p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g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v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y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w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Image classification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12" name="Picture 6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3772080" y="1343880"/>
            <a:ext cx="4126320" cy="458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p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n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g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v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y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w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Face recognition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467800" y="1333440"/>
            <a:ext cx="7324200" cy="471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Navigation and mapping.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728000" y="1368000"/>
            <a:ext cx="8784000" cy="45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Skype translator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4" name="Picture 6" descr="A picture containing text, indoor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927080" y="1467360"/>
            <a:ext cx="7736040" cy="435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b="0" lang="en-US" sz="3600" spc="-1" strike="noStrike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aford"/>
                <a:ea typeface="Seaford"/>
              </a:rPr>
              <a:t>Figure: Music generation</a:t>
            </a:r>
            <a:endParaRPr b="0" lang="en-US" sz="2400" spc="-1" strike="noStrike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944000" y="1440000"/>
            <a:ext cx="9072000" cy="443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Application>LibreOffice/6.4.5.2$Linux_X86_64 LibreOffice_project/a726b36747cf2001e06b58ad5db1aa3a9a1872d6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2021-05-07T11:37:08Z</dcterms:created>
  <dc:creator/>
  <dc:description/>
  <dc:language>ca-ES</dc:language>
  <cp:lastModifiedBy/>
  <dcterms:modified xsi:type="dcterms:W3CDTF">2021-05-10T16:34:53Z</dcterms:modified>
  <cp:revision>428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